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FEEFE6"/>
    <a:srgbClr val="FBD2BB"/>
    <a:srgbClr val="F36719"/>
    <a:srgbClr val="DDEEFF"/>
    <a:srgbClr val="B7DBFF"/>
    <a:srgbClr val="FFC663"/>
    <a:srgbClr val="FFFCF7"/>
    <a:srgbClr val="FFF1D9"/>
    <a:srgbClr val="FFD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11" autoAdjust="0"/>
  </p:normalViewPr>
  <p:slideViewPr>
    <p:cSldViewPr snapToGrid="0">
      <p:cViewPr>
        <p:scale>
          <a:sx n="59" d="100"/>
          <a:sy n="59" d="100"/>
        </p:scale>
        <p:origin x="964" y="-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D061-BB00-46BB-BC7B-B9BEF9DF06A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6AF82-4944-44F2-8C0A-5C71FC4CA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2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6AF82-4944-44F2-8C0A-5C71FC4CA6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1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 стороны органа зрения выявлены фоновая ретинопатия и </a:t>
            </a:r>
            <a:r>
              <a:rPr lang="ru-RU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ретинальные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сосудистые изменения.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6AF82-4944-44F2-8C0A-5C71FC4CA6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5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26EB5-BCDF-4BA8-B2C5-93B87CE81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C3BFAF-93D5-4A35-AA2D-22997E504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EEC76-EC7B-45B1-AD64-27257059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0D116-56BB-4A3B-93D7-04151D57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4B016-852E-4E62-8AD1-E7C42789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5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46B38-1C55-4A08-AF6F-0B53E670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D4640-CC12-4AEE-93EE-9202EC37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4B629-943F-48E5-84AE-3296065B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2DB38-FC18-4727-8A1D-D913BCA8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6B7FE-6B7F-4568-BA4C-0032105F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3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FE55AB-1E69-4A09-B49E-9052B9B55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27F76-757D-4AA6-A2EB-6AA6E409C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02253-B0F4-4195-B40D-5A4EFEE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29E43-F2DD-48A4-B0ED-4F9F7C9D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04B43-7D4D-48D9-BF6E-207B9B67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BDFDC-5E76-4907-A40D-5068E0C6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0EA4D-EF6A-4959-8865-5F50FBB45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EE16F-DCCE-4015-A7AA-44B35670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0F9A1-A954-442F-8E7E-E63E4ED1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6AE6E-E690-4D3B-8B1D-0CACE7FE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5CF2-DEBF-418F-A54D-DE80B429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F59B90-101E-4199-B80B-A75AB856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C82EE-5E1C-4A56-AEFE-3B223321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61C7F-A46B-48A8-840E-38900BD3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DC06E-F419-4497-874A-D9FADED2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9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86BD6-5CF2-4797-B6BB-6ACB9DB2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F2A3E-F611-4486-8B9C-6B2CA6EDF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233C8C-93E0-462A-9F62-D2CAE58B6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3FD36-8BC0-4C1B-B9C6-3E2D587A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4A0D3-C903-4D60-8364-C5DD35B9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DB6900-24A8-4E21-9280-FD7A44A1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7E20-4EE1-42D1-A849-F74AFCE2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D89472-092B-4CE5-9746-9838A2DBD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200617-812D-49D9-8F8D-C8FE21E3B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92A105-C250-4F4E-85DD-5AF4FF0D0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9B3AEC-B60F-49A4-9B24-E683FAEF8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48F568-C8B7-4E4A-9752-0BCA871A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BCB760-6593-454C-B012-076C934D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49CF33-4F86-485E-890F-CC56CF4C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5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8944C-DA4F-4C79-B76E-9EC9B02E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70E9B7-29D9-4AA2-87C0-EB041C80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D552C1-A826-4116-842F-08A7FE67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4129FB-1788-4949-9587-875F2DFA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840F95-6923-4AEE-9C87-ECFF7649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E567EF-A6A2-44AC-90B3-72EE168B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CEEB99-91A1-44C8-8E73-89F7188B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4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40866-46BF-4246-AC86-2649A59E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2F7B1-037B-4BCA-B3DF-597F7975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E50C34-BB35-4227-9156-D1F37AE3D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D2F18C-973F-49BE-BC74-387EC327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A1C919-2C3C-4806-B49B-A00D4F40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2F1565-D4E1-40A0-B3C3-F35360DD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7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0EDF8-CBFB-4603-B855-378229DE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EA913-45E0-404D-820E-06739E611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5687E9-4F0F-4170-B449-5C86CEC2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BF605-CA12-4476-82EE-C66168D1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61EA2D-47A3-4DE5-9591-84DECDEC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713A49-BBB4-432D-A847-9F449961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8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ED344-1AD6-49E8-8FC5-F078FB5E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428432-FD00-43F5-BC6E-38ECB410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E7B24-41B7-4BCC-9236-4E4C30080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495E-8FC3-4204-892D-9E9907B121D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3BF2C-DE4E-4760-8DCA-9637EADBF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E6886-62E9-40BF-AF48-4C514F6E3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E3F8-CA0D-4929-8F33-1B54EEC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0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E23B-BF43-45F4-95C1-21DA61FAE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90" y="136635"/>
            <a:ext cx="8460828" cy="8933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Коморбидность</a:t>
            </a:r>
            <a:r>
              <a:rPr lang="ru-RU" sz="20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аутосомно-рецессивных заболеваний </a:t>
            </a:r>
            <a:br>
              <a:rPr lang="ru-RU" sz="20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задержкой развития: клиническое наблюдение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9509F-7D46-4442-9076-5484A653874D}"/>
              </a:ext>
            </a:extLst>
          </p:cNvPr>
          <p:cNvSpPr txBox="1"/>
          <p:nvPr/>
        </p:nvSpPr>
        <p:spPr>
          <a:xfrm>
            <a:off x="294290" y="1030015"/>
            <a:ext cx="9553903" cy="3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Сизякова О.М.</a:t>
            </a:r>
            <a:r>
              <a:rPr lang="ru-RU" sz="1400" b="1" i="1" baseline="30000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400" b="1" i="1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, Сенина О.С.</a:t>
            </a:r>
            <a:r>
              <a:rPr lang="ru-RU" sz="1400" b="1" i="1" baseline="30000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400" b="1" i="1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400" b="1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Усова Д.В.</a:t>
            </a:r>
            <a:r>
              <a:rPr lang="ru-RU" sz="1400" b="1" i="1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400" b="1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400" b="1" i="1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sz="1400" b="1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алашова М.С.</a:t>
            </a:r>
            <a:r>
              <a:rPr lang="ru-RU" sz="1400" b="1" i="1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1,2</a:t>
            </a:r>
            <a:r>
              <a:rPr lang="ru-RU" sz="1400" b="1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Ожегова И.Ю</a:t>
            </a:r>
            <a:r>
              <a:rPr lang="ru-RU" sz="1400" b="1" i="1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400" b="1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Жученко Н.А.</a:t>
            </a:r>
            <a:r>
              <a:rPr lang="ru-RU" sz="1400" b="1" i="1" baseline="30000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14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5B6AD0-0A10-451E-A56A-870EAB2053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4" y="-458183"/>
            <a:ext cx="5569613" cy="3937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563A9-8F2C-4FDA-8597-47FD2794B344}"/>
              </a:ext>
            </a:extLst>
          </p:cNvPr>
          <p:cNvSpPr txBox="1"/>
          <p:nvPr/>
        </p:nvSpPr>
        <p:spPr>
          <a:xfrm>
            <a:off x="294290" y="1332534"/>
            <a:ext cx="93620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1 – Федеральное государственное автономное образовательное учреждение высшего образования Первый Московский государственный медицинский университет имени И. М. Сеченова Министерства здравоохранения Российской Федерации (Сеченовский университет), 119991, ул. Трубецкая 8/2, г. Москва, РФ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2 – Государственный научный центр Российской Федерации Федеральное государственное бюджетное научное учреждение «Российский научный центр хирургии имени академика Б.В. Петровского», 119435,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Абрикосовский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переулок 2, г. Москва, РФ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F6E5B70-0267-40CA-AAB6-AAADECAE8B47}"/>
              </a:ext>
            </a:extLst>
          </p:cNvPr>
          <p:cNvCxnSpPr>
            <a:cxnSpLocks/>
          </p:cNvCxnSpPr>
          <p:nvPr/>
        </p:nvCxnSpPr>
        <p:spPr>
          <a:xfrm>
            <a:off x="0" y="3299515"/>
            <a:ext cx="6973677" cy="0"/>
          </a:xfrm>
          <a:prstGeom prst="line">
            <a:avLst/>
          </a:prstGeom>
          <a:ln w="76200">
            <a:solidFill>
              <a:srgbClr val="F36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282315-D624-401C-BF6E-377091A621D4}"/>
              </a:ext>
            </a:extLst>
          </p:cNvPr>
          <p:cNvSpPr txBox="1"/>
          <p:nvPr/>
        </p:nvSpPr>
        <p:spPr>
          <a:xfrm>
            <a:off x="294290" y="2925814"/>
            <a:ext cx="6442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olya_sizyakova@mail.ru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0E620-36BF-418F-828E-99DF0A6EBEAB}"/>
              </a:ext>
            </a:extLst>
          </p:cNvPr>
          <p:cNvSpPr txBox="1"/>
          <p:nvPr/>
        </p:nvSpPr>
        <p:spPr>
          <a:xfrm>
            <a:off x="294290" y="3310473"/>
            <a:ext cx="83002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99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Финансирование</a:t>
            </a:r>
            <a:r>
              <a:rPr lang="ru-RU" sz="1600" dirty="0">
                <a:solidFill>
                  <a:srgbClr val="FF99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400" dirty="0"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исследование выполнено без финансирования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B42E568-D159-45EF-9581-3616E3C5ADAA}"/>
              </a:ext>
            </a:extLst>
          </p:cNvPr>
          <p:cNvCxnSpPr>
            <a:cxnSpLocks/>
          </p:cNvCxnSpPr>
          <p:nvPr/>
        </p:nvCxnSpPr>
        <p:spPr>
          <a:xfrm>
            <a:off x="5218323" y="3668847"/>
            <a:ext cx="6973677" cy="0"/>
          </a:xfrm>
          <a:prstGeom prst="line">
            <a:avLst/>
          </a:prstGeom>
          <a:ln w="76200">
            <a:solidFill>
              <a:srgbClr val="005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FC3A67-1806-489A-BC62-902CC1ABEB10}"/>
              </a:ext>
            </a:extLst>
          </p:cNvPr>
          <p:cNvSpPr txBox="1"/>
          <p:nvPr/>
        </p:nvSpPr>
        <p:spPr>
          <a:xfrm>
            <a:off x="2448910" y="3969466"/>
            <a:ext cx="9532883" cy="285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Коморбидность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- сосуществование двух и/или более синдромов или заболеваний,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патогенетически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взаимосвязанных или совпадающих по времени у одного пациента вне зависимости от активности каждого из них </a:t>
            </a: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[1]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По данным литературы, сочетание двух и более генетических нозологий у одного человека обнаруживается примерно в </a:t>
            </a:r>
            <a:r>
              <a:rPr lang="ru-RU" sz="14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2–7,5% случаев, </a:t>
            </a:r>
            <a:r>
              <a:rPr lang="ru-RU" sz="14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 более высокой частотой в кровнородственных семьях</a:t>
            </a:r>
            <a:r>
              <a:rPr lang="en-US" sz="14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[2]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 Описа</a:t>
            </a:r>
            <a:r>
              <a:rPr lang="ru-RU" sz="14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но более 800 генов, участвующих в патогенезе </a:t>
            </a:r>
            <a:r>
              <a:rPr lang="ru-RU" sz="1400" dirty="0" err="1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синдромальных</a:t>
            </a:r>
            <a:r>
              <a:rPr lang="ru-RU" sz="14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400" dirty="0" err="1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несиндромальных</a:t>
            </a:r>
            <a:r>
              <a:rPr lang="ru-RU" sz="14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генетических нарушений, которые могут приводить к задержке развития и умственной отсталости</a:t>
            </a:r>
            <a:r>
              <a:rPr lang="en-US" sz="14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[3]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их сочетание ведет к формированию сложного фенотипа с перекрывающимся спектром неврологических, биохимических и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дизморфологических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проявлений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, что требует комплексного подхода к диагностике и лечению. Таким образом, исследование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коморбидности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актуально не только с точки зрения медицинской практики, но и важно для понимания генетических механизмов, способствующих развитию сложных клинических картин у пациентов. 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6D6FCC-3E9E-45DD-92E6-5997230BB2D4}"/>
              </a:ext>
            </a:extLst>
          </p:cNvPr>
          <p:cNvSpPr txBox="1"/>
          <p:nvPr/>
        </p:nvSpPr>
        <p:spPr>
          <a:xfrm>
            <a:off x="2448910" y="3696837"/>
            <a:ext cx="6437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Актуальность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CEB386-3BD7-4EA3-9226-00FCA415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65" y="3690096"/>
            <a:ext cx="2953406" cy="2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3A12F8-E4A2-48EC-AEDA-548D62CEA4AC}"/>
              </a:ext>
            </a:extLst>
          </p:cNvPr>
          <p:cNvSpPr/>
          <p:nvPr/>
        </p:nvSpPr>
        <p:spPr>
          <a:xfrm>
            <a:off x="240585" y="2599431"/>
            <a:ext cx="3596722" cy="4005584"/>
          </a:xfrm>
          <a:prstGeom prst="rect">
            <a:avLst/>
          </a:prstGeom>
          <a:solidFill>
            <a:srgbClr val="F36719">
              <a:alpha val="3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6BE00CA-4A01-494D-A76E-1E41A72A50AA}"/>
              </a:ext>
            </a:extLst>
          </p:cNvPr>
          <p:cNvCxnSpPr>
            <a:cxnSpLocks/>
          </p:cNvCxnSpPr>
          <p:nvPr/>
        </p:nvCxnSpPr>
        <p:spPr>
          <a:xfrm>
            <a:off x="-10510" y="252985"/>
            <a:ext cx="6973677" cy="0"/>
          </a:xfrm>
          <a:prstGeom prst="line">
            <a:avLst/>
          </a:prstGeom>
          <a:ln w="76200">
            <a:solidFill>
              <a:srgbClr val="005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BE432BF-CCB6-4A0D-AFD0-A649F2512DC8}"/>
              </a:ext>
            </a:extLst>
          </p:cNvPr>
          <p:cNvSpPr/>
          <p:nvPr/>
        </p:nvSpPr>
        <p:spPr>
          <a:xfrm>
            <a:off x="8315159" y="2599430"/>
            <a:ext cx="3596722" cy="4005584"/>
          </a:xfrm>
          <a:prstGeom prst="rect">
            <a:avLst/>
          </a:prstGeom>
          <a:solidFill>
            <a:srgbClr val="F3671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задержкой: поздно начал держать голову и переворачиваться.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Взгляд фокусирует, за игрушками следит, улыбается, смеётся.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Речевое развитие: </a:t>
            </a:r>
            <a:r>
              <a:rPr lang="ru-RU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гуление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лепет.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Пьёт из бутылочки. Аппетит снижен (ест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 </a:t>
            </a:r>
            <a:r>
              <a:rPr lang="ru-RU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пюреобразную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пищу), запоры. </a:t>
            </a: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DE961-7B60-4492-AF0C-E41911C9409B}"/>
              </a:ext>
            </a:extLst>
          </p:cNvPr>
          <p:cNvSpPr txBox="1"/>
          <p:nvPr/>
        </p:nvSpPr>
        <p:spPr>
          <a:xfrm>
            <a:off x="143204" y="424706"/>
            <a:ext cx="11905592" cy="56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99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Цель </a:t>
            </a:r>
            <a:r>
              <a:rPr lang="ru-RU" sz="1600" b="1" dirty="0">
                <a:solidFill>
                  <a:srgbClr val="FF99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 задачи исследования</a:t>
            </a:r>
            <a:r>
              <a:rPr lang="ru-RU" sz="1600" dirty="0">
                <a:solidFill>
                  <a:srgbClr val="FF99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600" dirty="0">
                <a:solidFill>
                  <a:srgbClr val="FF99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привести клиническое наблюдение пациента, рожденного в близкородственном браке, с подозрением на 2 аутосомно-рецессивных заболевания.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75E2E9C-0A93-4F5B-9D76-9B641B3F2E14}"/>
              </a:ext>
            </a:extLst>
          </p:cNvPr>
          <p:cNvCxnSpPr>
            <a:cxnSpLocks/>
          </p:cNvCxnSpPr>
          <p:nvPr/>
        </p:nvCxnSpPr>
        <p:spPr>
          <a:xfrm>
            <a:off x="5218323" y="1155405"/>
            <a:ext cx="6973677" cy="0"/>
          </a:xfrm>
          <a:prstGeom prst="line">
            <a:avLst/>
          </a:prstGeom>
          <a:ln w="76200">
            <a:solidFill>
              <a:srgbClr val="F36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C90474-A026-4D64-B838-EA4C622E9623}"/>
              </a:ext>
            </a:extLst>
          </p:cNvPr>
          <p:cNvSpPr txBox="1"/>
          <p:nvPr/>
        </p:nvSpPr>
        <p:spPr>
          <a:xfrm>
            <a:off x="143204" y="1082710"/>
            <a:ext cx="612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99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Результаты</a:t>
            </a:r>
            <a:r>
              <a:rPr lang="ru-RU" sz="1800" dirty="0">
                <a:solidFill>
                  <a:srgbClr val="FF99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65DB66-1CB0-4160-BE0A-C54F8314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80" y="1383750"/>
            <a:ext cx="1064425" cy="10644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4389B82-DF78-477B-A64D-7986BF012504}"/>
              </a:ext>
            </a:extLst>
          </p:cNvPr>
          <p:cNvSpPr/>
          <p:nvPr/>
        </p:nvSpPr>
        <p:spPr>
          <a:xfrm>
            <a:off x="1914421" y="1510757"/>
            <a:ext cx="9978257" cy="9145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66C2A-294C-4064-88E1-5DD321B7D41C}"/>
              </a:ext>
            </a:extLst>
          </p:cNvPr>
          <p:cNvSpPr txBox="1"/>
          <p:nvPr/>
        </p:nvSpPr>
        <p:spPr>
          <a:xfrm>
            <a:off x="1954834" y="1590498"/>
            <a:ext cx="9897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Пациент – мальчик Е., 1 год 3 мес., поступил для обследования в психоневрологическое отделение Университетской детской клинической больницы (Сеченовский Университет) с жалобами на задержку развития.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4B7A2E-3279-4AF4-88B1-1970C65FD45A}"/>
              </a:ext>
            </a:extLst>
          </p:cNvPr>
          <p:cNvSpPr txBox="1"/>
          <p:nvPr/>
        </p:nvSpPr>
        <p:spPr>
          <a:xfrm>
            <a:off x="301628" y="2773584"/>
            <a:ext cx="3411572" cy="350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Анамнез: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ребёнок от 1-ой беременности, протекавшей на фоне ОРВИ в I триместре,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гестационного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СД в III триместре,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симфизита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; 1 родов. Родился в срок путем ОКС с весом 4050 г и длиной 57 см, 7/8 баллов по шкале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Апгар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Семейный анамнез: 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пробанд - единственный ребенок в семье.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Брак кровнородственный 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мать и отец являются троюродными сибсами, по национальности цыгане.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D1301-1ED6-415E-9004-2E6FF15EC57E}"/>
              </a:ext>
            </a:extLst>
          </p:cNvPr>
          <p:cNvSpPr txBox="1"/>
          <p:nvPr/>
        </p:nvSpPr>
        <p:spPr>
          <a:xfrm>
            <a:off x="8315159" y="2791323"/>
            <a:ext cx="3924349" cy="3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Раннее психомоторное развитие: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9F7185-36DE-4AD8-A9BA-0828D8247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55" y="2941503"/>
            <a:ext cx="4814747" cy="332418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981178F-1C7B-42AF-BE44-140504FFA2A9}"/>
              </a:ext>
            </a:extLst>
          </p:cNvPr>
          <p:cNvSpPr/>
          <p:nvPr/>
        </p:nvSpPr>
        <p:spPr>
          <a:xfrm>
            <a:off x="3837307" y="2606254"/>
            <a:ext cx="4477852" cy="3988800"/>
          </a:xfrm>
          <a:prstGeom prst="rect">
            <a:avLst/>
          </a:prstGeom>
          <a:noFill/>
          <a:ln w="28575">
            <a:solidFill>
              <a:srgbClr val="00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5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3CEABB-763B-485F-8CEA-4FA75B7C7C92}"/>
              </a:ext>
            </a:extLst>
          </p:cNvPr>
          <p:cNvSpPr/>
          <p:nvPr/>
        </p:nvSpPr>
        <p:spPr>
          <a:xfrm>
            <a:off x="188063" y="303879"/>
            <a:ext cx="6236355" cy="2229328"/>
          </a:xfrm>
          <a:prstGeom prst="rect">
            <a:avLst/>
          </a:prstGeom>
          <a:solidFill>
            <a:srgbClr val="0054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E3526C0-9F7A-4074-ABE3-60224FE08DEC}"/>
              </a:ext>
            </a:extLst>
          </p:cNvPr>
          <p:cNvSpPr/>
          <p:nvPr/>
        </p:nvSpPr>
        <p:spPr>
          <a:xfrm>
            <a:off x="188064" y="2624381"/>
            <a:ext cx="11741926" cy="3962183"/>
          </a:xfrm>
          <a:prstGeom prst="roundRect">
            <a:avLst>
              <a:gd name="adj" fmla="val 98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9FD426-2B14-4B71-AE66-79AD3E3AD4EA}"/>
              </a:ext>
            </a:extLst>
          </p:cNvPr>
          <p:cNvSpPr/>
          <p:nvPr/>
        </p:nvSpPr>
        <p:spPr>
          <a:xfrm>
            <a:off x="6757639" y="5687881"/>
            <a:ext cx="5050716" cy="463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возрасте 1 мес. обнаружена анемия (</a:t>
            </a:r>
            <a:r>
              <a:rPr lang="ru-RU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Hb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100 г/л).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B9289-D320-4688-B5B6-AFB251DA5419}"/>
              </a:ext>
            </a:extLst>
          </p:cNvPr>
          <p:cNvSpPr txBox="1"/>
          <p:nvPr/>
        </p:nvSpPr>
        <p:spPr>
          <a:xfrm>
            <a:off x="262010" y="454783"/>
            <a:ext cx="6075734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Осмотр: 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рост 76 см, вес 9,5 кг, ИМТ 16,4, ЧСС 124 уд/мин, ЧДД 26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дд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/мин. Ребенок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гипотрофичный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отмечается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иктеричность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кожных покровов, макроцефалия, брахицефалия, скошенный затылок,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эпикант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микростомия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короткий фильтр.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 пальпации: печень выступает на 1,5 см из-под края реберной дуги, по остальным внутренним органам - без особенностей.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D2EF41-33F8-4386-982B-22DE625E6028}"/>
              </a:ext>
            </a:extLst>
          </p:cNvPr>
          <p:cNvSpPr/>
          <p:nvPr/>
        </p:nvSpPr>
        <p:spPr>
          <a:xfrm>
            <a:off x="6424419" y="316579"/>
            <a:ext cx="5515332" cy="2206800"/>
          </a:xfrm>
          <a:prstGeom prst="rect">
            <a:avLst/>
          </a:prstGeom>
          <a:noFill/>
          <a:ln w="28575">
            <a:solidFill>
              <a:srgbClr val="F36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D60C1-A6FE-45D8-9D9D-7B83F25E2570}"/>
              </a:ext>
            </a:extLst>
          </p:cNvPr>
          <p:cNvSpPr txBox="1"/>
          <p:nvPr/>
        </p:nvSpPr>
        <p:spPr>
          <a:xfrm>
            <a:off x="314420" y="2681483"/>
            <a:ext cx="9597483" cy="3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Инструментальные и лабораторные исследования, заключения специалистов: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C6ACA0-6EEE-47A1-81F0-B5E34C06A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8"/>
          <a:stretch/>
        </p:blipFill>
        <p:spPr>
          <a:xfrm>
            <a:off x="6555811" y="1230822"/>
            <a:ext cx="5252544" cy="11769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905AA9-2CE9-4246-AEF1-3A8677A6D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713" y="3650398"/>
            <a:ext cx="1828254" cy="18512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F8F3A2-4EED-4A1A-A99A-7CF89BBBB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154" y="1165070"/>
            <a:ext cx="244680" cy="244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99AA09-EC13-40F1-B9C7-59DB97D501C2}"/>
              </a:ext>
            </a:extLst>
          </p:cNvPr>
          <p:cNvSpPr txBox="1"/>
          <p:nvPr/>
        </p:nvSpPr>
        <p:spPr>
          <a:xfrm>
            <a:off x="6424418" y="387506"/>
            <a:ext cx="551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Хронологическая прогрессия моторного развития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9C9C7-5F8D-410B-8727-5930CFA6E231}"/>
              </a:ext>
            </a:extLst>
          </p:cNvPr>
          <p:cNvSpPr txBox="1"/>
          <p:nvPr/>
        </p:nvSpPr>
        <p:spPr>
          <a:xfrm>
            <a:off x="9182083" y="855521"/>
            <a:ext cx="2406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Наш пациент (15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мес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61132-B4DA-C199-A1EC-057532777006}"/>
              </a:ext>
            </a:extLst>
          </p:cNvPr>
          <p:cNvSpPr txBox="1"/>
          <p:nvPr/>
        </p:nvSpPr>
        <p:spPr>
          <a:xfrm>
            <a:off x="6763014" y="3242418"/>
            <a:ext cx="5050716" cy="994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ЭХО-КГ - открытый артериальный проток. По данным УЗИ отмечаются </a:t>
            </a:r>
            <a:r>
              <a:rPr lang="ru-RU" dirty="0" err="1"/>
              <a:t>эхопризнаки</a:t>
            </a:r>
            <a:r>
              <a:rPr lang="ru-RU" dirty="0"/>
              <a:t> незначительного увеличения печени и селезёнки.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7D2A74-537F-FD30-C364-457F5ACFE40E}"/>
              </a:ext>
            </a:extLst>
          </p:cNvPr>
          <p:cNvSpPr txBox="1"/>
          <p:nvPr/>
        </p:nvSpPr>
        <p:spPr>
          <a:xfrm>
            <a:off x="262010" y="4146575"/>
            <a:ext cx="4875474" cy="145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Нейросонография: обнаружены УЗИ признаки наружной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ликворной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гипертензии, незначительного расширения передних рогов боковых желудочков, признаки перенесенной гипоксии, единичная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псевдокиста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левого сосудистого сплетения;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61984B-6C03-6C16-F492-C1A8587825F0}"/>
              </a:ext>
            </a:extLst>
          </p:cNvPr>
          <p:cNvSpPr txBox="1"/>
          <p:nvPr/>
        </p:nvSpPr>
        <p:spPr>
          <a:xfrm>
            <a:off x="6763015" y="4349894"/>
            <a:ext cx="5045340" cy="1224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Rg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-графия тазобедренных суставов: признаки дисплазии левого тазобедренного сустава. Признаки диффузного </a:t>
            </a:r>
            <a:r>
              <a:rPr lang="ru-RU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остеопетроза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1400" dirty="0">
                <a:solidFill>
                  <a:srgbClr val="EB5B2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Костно-травматических, костно-деструктивных изменений не выявлено.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83AACA-8F31-AE5D-E794-B7A284FE64E3}"/>
              </a:ext>
            </a:extLst>
          </p:cNvPr>
          <p:cNvSpPr txBox="1"/>
          <p:nvPr/>
        </p:nvSpPr>
        <p:spPr>
          <a:xfrm>
            <a:off x="314417" y="5692827"/>
            <a:ext cx="48230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Со стороны органа зрения выявлены фоновая ретинопатия и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ретинальные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сосудистые изменения.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CE9B1-24ED-82CE-4E10-20CB4FBFBF58}"/>
              </a:ext>
            </a:extLst>
          </p:cNvPr>
          <p:cNvSpPr txBox="1"/>
          <p:nvPr/>
        </p:nvSpPr>
        <p:spPr>
          <a:xfrm>
            <a:off x="314418" y="3061346"/>
            <a:ext cx="4823066" cy="994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МРТ головного мозга: картина минимального доброкачественного младенческого расширения субарахноидального пространства лобных и височных областей; </a:t>
            </a:r>
          </a:p>
        </p:txBody>
      </p:sp>
    </p:spTree>
    <p:extLst>
      <p:ext uri="{BB962C8B-B14F-4D97-AF65-F5344CB8AC3E}">
        <p14:creationId xmlns:p14="http://schemas.microsoft.com/office/powerpoint/2010/main" val="339146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31CC1A0-A997-44CE-AE9C-FD35265A5804}"/>
              </a:ext>
            </a:extLst>
          </p:cNvPr>
          <p:cNvSpPr/>
          <p:nvPr/>
        </p:nvSpPr>
        <p:spPr>
          <a:xfrm>
            <a:off x="137851" y="980285"/>
            <a:ext cx="11934065" cy="2581105"/>
          </a:xfrm>
          <a:prstGeom prst="roundRect">
            <a:avLst>
              <a:gd name="adj" fmla="val 11539"/>
            </a:avLst>
          </a:pr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48EA92-68B1-47C8-8330-C752302EEB93}"/>
              </a:ext>
            </a:extLst>
          </p:cNvPr>
          <p:cNvSpPr txBox="1"/>
          <p:nvPr/>
        </p:nvSpPr>
        <p:spPr>
          <a:xfrm>
            <a:off x="1024213" y="3728079"/>
            <a:ext cx="6848732" cy="237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Вариант </a:t>
            </a:r>
            <a:r>
              <a:rPr lang="en-US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chr2:8747144C&gt;T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 гене  </a:t>
            </a:r>
            <a:r>
              <a:rPr lang="ru-RU" sz="1400" i="1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KIDINS220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ассоциирован с такими заболеваниями, как аутосомно-доминантный синдром спастической параплегии, умственной отсталости, нистагма и ожирения (OMIM: 617296) и аутосомно-рецессивная </a:t>
            </a:r>
            <a:r>
              <a:rPr lang="ru-RU" sz="1400" u="none" strike="noStrike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вентрикуломегалия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u="none" strike="noStrike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артрогриппоз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(VENARG; OMIM: 619501) </a:t>
            </a:r>
            <a:r>
              <a:rPr lang="ru-RU" sz="1400" u="none" strike="noStrike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[4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].</a:t>
            </a:r>
          </a:p>
          <a:p>
            <a:pPr lvl="0" algn="just">
              <a:lnSpc>
                <a:spcPct val="107000"/>
              </a:lnSpc>
            </a:pPr>
            <a:endParaRPr lang="ru-RU" sz="140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40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Вариант </a:t>
            </a:r>
            <a:r>
              <a:rPr lang="en-US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chr8:85473735A&gt;C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гене </a:t>
            </a:r>
            <a:r>
              <a:rPr lang="ru-RU" sz="1400" i="1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CA2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ассоциирован с аутосомно-рецессивным </a:t>
            </a:r>
            <a:r>
              <a:rPr lang="ru-RU" sz="1400" u="none" strike="noStrike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остеопетрозом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3 типа с почечным </a:t>
            </a:r>
            <a:r>
              <a:rPr lang="ru-RU" sz="1400" u="none" strike="noStrike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канальцевым</a:t>
            </a:r>
            <a:r>
              <a:rPr lang="ru-RU" sz="14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ацидозом (OMIM: 259730).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C24220C-9379-41DD-8AEF-544D0B1A653B}"/>
              </a:ext>
            </a:extLst>
          </p:cNvPr>
          <p:cNvSpPr/>
          <p:nvPr/>
        </p:nvSpPr>
        <p:spPr>
          <a:xfrm>
            <a:off x="8047428" y="3730797"/>
            <a:ext cx="3907656" cy="2816703"/>
          </a:xfrm>
          <a:prstGeom prst="roundRect">
            <a:avLst>
              <a:gd name="adj" fmla="val 94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6695F12-7660-40BE-A003-86B5B34C9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27946"/>
              </p:ext>
            </p:extLst>
          </p:nvPr>
        </p:nvGraphicFramePr>
        <p:xfrm>
          <a:off x="416817" y="962703"/>
          <a:ext cx="11376132" cy="261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847">
                  <a:extLst>
                    <a:ext uri="{9D8B030D-6E8A-4147-A177-3AD203B41FA5}">
                      <a16:colId xmlns:a16="http://schemas.microsoft.com/office/drawing/2014/main" val="1664809300"/>
                    </a:ext>
                  </a:extLst>
                </a:gridCol>
                <a:gridCol w="776253">
                  <a:extLst>
                    <a:ext uri="{9D8B030D-6E8A-4147-A177-3AD203B41FA5}">
                      <a16:colId xmlns:a16="http://schemas.microsoft.com/office/drawing/2014/main" val="2507880366"/>
                    </a:ext>
                  </a:extLst>
                </a:gridCol>
                <a:gridCol w="1217007">
                  <a:extLst>
                    <a:ext uri="{9D8B030D-6E8A-4147-A177-3AD203B41FA5}">
                      <a16:colId xmlns:a16="http://schemas.microsoft.com/office/drawing/2014/main" val="2216636250"/>
                    </a:ext>
                  </a:extLst>
                </a:gridCol>
                <a:gridCol w="1401203">
                  <a:extLst>
                    <a:ext uri="{9D8B030D-6E8A-4147-A177-3AD203B41FA5}">
                      <a16:colId xmlns:a16="http://schemas.microsoft.com/office/drawing/2014/main" val="1735178694"/>
                    </a:ext>
                  </a:extLst>
                </a:gridCol>
                <a:gridCol w="2249819">
                  <a:extLst>
                    <a:ext uri="{9D8B030D-6E8A-4147-A177-3AD203B41FA5}">
                      <a16:colId xmlns:a16="http://schemas.microsoft.com/office/drawing/2014/main" val="2073085644"/>
                    </a:ext>
                  </a:extLst>
                </a:gridCol>
                <a:gridCol w="2630133">
                  <a:extLst>
                    <a:ext uri="{9D8B030D-6E8A-4147-A177-3AD203B41FA5}">
                      <a16:colId xmlns:a16="http://schemas.microsoft.com/office/drawing/2014/main" val="349588653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1221250237"/>
                    </a:ext>
                  </a:extLst>
                </a:gridCol>
              </a:tblGrid>
              <a:tr h="11365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Вариант (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hg38)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Гено-тип</a:t>
                      </a:r>
                    </a:p>
                  </a:txBody>
                  <a:tcPr anchor="ctr">
                    <a:solidFill>
                      <a:srgbClr val="005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Ген</a:t>
                      </a:r>
                    </a:p>
                  </a:txBody>
                  <a:tcPr anchor="ctr">
                    <a:solidFill>
                      <a:srgbClr val="005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Частота</a:t>
                      </a:r>
                    </a:p>
                  </a:txBody>
                  <a:tcPr anchor="ctr">
                    <a:solidFill>
                      <a:srgbClr val="005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Класс патогенности по оценке лаборатории</a:t>
                      </a:r>
                    </a:p>
                  </a:txBody>
                  <a:tcPr anchor="ctr">
                    <a:solidFill>
                      <a:srgbClr val="005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Класс патогенности после переклассификации авторами</a:t>
                      </a:r>
                    </a:p>
                  </a:txBody>
                  <a:tcPr anchor="ctr">
                    <a:solidFill>
                      <a:srgbClr val="0054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Применимые критерии патогенности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[6]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4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42634"/>
                  </a:ext>
                </a:extLst>
              </a:tr>
              <a:tr h="74005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chr2: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8747144C&gt;T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T/T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KIDINS220</a:t>
                      </a:r>
                      <a:endParaRPr lang="ru-RU" sz="14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0,00001026</a:t>
                      </a:r>
                    </a:p>
                  </a:txBody>
                  <a:tcPr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неизвестным клиническим значением</a:t>
                      </a:r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(III)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Вероятно </a:t>
                      </a:r>
                    </a:p>
                    <a:p>
                      <a:pPr algn="ctr"/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патогенный (</a:t>
                      </a:r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IV)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B7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PVS1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PM2, PM3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B7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49390"/>
                  </a:ext>
                </a:extLst>
              </a:tr>
              <a:tr h="74005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chr8: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85473735A&gt;C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C/C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CA2</a:t>
                      </a:r>
                      <a:endParaRPr lang="ru-RU" sz="14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данных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неизвестным клиническим значением</a:t>
                      </a:r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(III)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неизвестным клиническим значением</a:t>
                      </a:r>
                      <a:r>
                        <a:rPr lang="en-US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(III)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PM2, PP3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PM3*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DD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0429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C264569-26E8-4E4B-9543-CBC1A18D475D}"/>
              </a:ext>
            </a:extLst>
          </p:cNvPr>
          <p:cNvSpPr txBox="1"/>
          <p:nvPr/>
        </p:nvSpPr>
        <p:spPr>
          <a:xfrm>
            <a:off x="166220" y="453568"/>
            <a:ext cx="8031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sz="18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полноэкзомного</a:t>
            </a:r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секвенирования: 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D489F9-AFEB-4BA1-AF03-F45FD9083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08999" flipH="1">
            <a:off x="118242" y="3603308"/>
            <a:ext cx="920245" cy="9202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CF4C0BC-76F0-461E-ADB7-7F163F42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08999" flipH="1">
            <a:off x="97811" y="4843263"/>
            <a:ext cx="920245" cy="92024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775F32-DEFF-4087-B73D-270A52A765DE}"/>
              </a:ext>
            </a:extLst>
          </p:cNvPr>
          <p:cNvSpPr/>
          <p:nvPr/>
        </p:nvSpPr>
        <p:spPr>
          <a:xfrm>
            <a:off x="1076102" y="3701193"/>
            <a:ext cx="6796843" cy="1356017"/>
          </a:xfrm>
          <a:prstGeom prst="rect">
            <a:avLst/>
          </a:prstGeom>
          <a:noFill/>
          <a:ln w="28575">
            <a:solidFill>
              <a:srgbClr val="F36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5EFD109-8F1B-499F-9AA6-D4E67E94BA9A}"/>
              </a:ext>
            </a:extLst>
          </p:cNvPr>
          <p:cNvSpPr/>
          <p:nvPr/>
        </p:nvSpPr>
        <p:spPr>
          <a:xfrm>
            <a:off x="1076101" y="5215476"/>
            <a:ext cx="6796843" cy="925667"/>
          </a:xfrm>
          <a:prstGeom prst="rect">
            <a:avLst/>
          </a:prstGeom>
          <a:noFill/>
          <a:ln w="28575">
            <a:solidFill>
              <a:srgbClr val="F36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9D408E-6C8E-47F6-B8E2-3D27B0800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"/>
          <a:stretch/>
        </p:blipFill>
        <p:spPr>
          <a:xfrm>
            <a:off x="8074066" y="3724162"/>
            <a:ext cx="3859999" cy="2099485"/>
          </a:xfrm>
          <a:prstGeom prst="round2SameRect">
            <a:avLst>
              <a:gd name="adj1" fmla="val 11806"/>
              <a:gd name="adj2" fmla="val 0"/>
            </a:avLst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DDABE-68F3-488D-8395-5333CC764D94}"/>
              </a:ext>
            </a:extLst>
          </p:cNvPr>
          <p:cNvSpPr txBox="1"/>
          <p:nvPr/>
        </p:nvSpPr>
        <p:spPr>
          <a:xfrm>
            <a:off x="8084575" y="5823647"/>
            <a:ext cx="3859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Фенотип ребёнка с синдромом спастической параплегии, умственной отсталости, нистагма и ожирения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[5]</a:t>
            </a:r>
            <a:endParaRPr 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507D2-193A-11B5-63A7-0B599F84A800}"/>
              </a:ext>
            </a:extLst>
          </p:cNvPr>
          <p:cNvSpPr txBox="1"/>
          <p:nvPr/>
        </p:nvSpPr>
        <p:spPr>
          <a:xfrm>
            <a:off x="416817" y="6253925"/>
            <a:ext cx="7374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54A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*Секвенирование по </a:t>
            </a:r>
            <a:r>
              <a:rPr lang="ru-RU" sz="1400" dirty="0" err="1">
                <a:solidFill>
                  <a:srgbClr val="0054A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Сэнгеру</a:t>
            </a:r>
            <a:r>
              <a:rPr lang="ru-RU" sz="1400" dirty="0">
                <a:solidFill>
                  <a:srgbClr val="0054A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для пробанда и родителей находится в работе</a:t>
            </a:r>
          </a:p>
        </p:txBody>
      </p:sp>
    </p:spTree>
    <p:extLst>
      <p:ext uri="{BB962C8B-B14F-4D97-AF65-F5344CB8AC3E}">
        <p14:creationId xmlns:p14="http://schemas.microsoft.com/office/powerpoint/2010/main" val="12754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9F9694-337C-400B-9295-8F481F7E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0"/>
            <a:ext cx="12192000" cy="6859778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65AF4FC-AE9E-4602-AC77-1C8EE6DFEE89}"/>
              </a:ext>
            </a:extLst>
          </p:cNvPr>
          <p:cNvCxnSpPr>
            <a:cxnSpLocks/>
          </p:cNvCxnSpPr>
          <p:nvPr/>
        </p:nvCxnSpPr>
        <p:spPr>
          <a:xfrm>
            <a:off x="0" y="393028"/>
            <a:ext cx="6973677" cy="0"/>
          </a:xfrm>
          <a:prstGeom prst="line">
            <a:avLst/>
          </a:prstGeom>
          <a:ln w="76200">
            <a:solidFill>
              <a:srgbClr val="F36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9C3437-236F-46E5-81A1-DE110B6DC768}"/>
              </a:ext>
            </a:extLst>
          </p:cNvPr>
          <p:cNvSpPr txBox="1"/>
          <p:nvPr/>
        </p:nvSpPr>
        <p:spPr>
          <a:xfrm>
            <a:off x="223157" y="579838"/>
            <a:ext cx="11706280" cy="2487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99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Выводы</a:t>
            </a:r>
            <a:r>
              <a:rPr lang="ru-RU" sz="1600" dirty="0">
                <a:solidFill>
                  <a:srgbClr val="FF99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Полноэкзомное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секвенирование может дать представление о взаимосвязи между наблюдаемыми клиническими фенотипами и лежащими в их основе генотипами.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У представленного пациента наблюдается множество недостаточно специфичных симптомов 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вентрикуломегалия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гепатоспленомегалия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, анемия, ретинопатия, задержка роста и развития), которые могут объясняться гомозиготными вариантами в генах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KIDINS220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CA2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Класс патогенности вариантов может быть недооценен при нехватке клинической информации о пациенте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Учитывая то, что семья планируе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т дальнейшее деторождение, корректная установка класса патогенности варианта крайне важна для проведения в будущем пренатальной диагностики либо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преимплантационного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тестирования.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1957EC-A029-49E8-BB5E-75EE6AAAA386}"/>
              </a:ext>
            </a:extLst>
          </p:cNvPr>
          <p:cNvCxnSpPr>
            <a:cxnSpLocks/>
          </p:cNvCxnSpPr>
          <p:nvPr/>
        </p:nvCxnSpPr>
        <p:spPr>
          <a:xfrm>
            <a:off x="5218323" y="3229084"/>
            <a:ext cx="6973677" cy="0"/>
          </a:xfrm>
          <a:prstGeom prst="line">
            <a:avLst/>
          </a:prstGeom>
          <a:ln w="76200">
            <a:solidFill>
              <a:srgbClr val="005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DEC4AB-8B6D-414F-9766-DC544BDFDEEE}"/>
              </a:ext>
            </a:extLst>
          </p:cNvPr>
          <p:cNvSpPr/>
          <p:nvPr/>
        </p:nvSpPr>
        <p:spPr>
          <a:xfrm>
            <a:off x="144122" y="3233410"/>
            <a:ext cx="6257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Список литературы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E0779F9-A9C8-40E6-8105-24AB55FB881F}"/>
              </a:ext>
            </a:extLst>
          </p:cNvPr>
          <p:cNvSpPr/>
          <p:nvPr/>
        </p:nvSpPr>
        <p:spPr>
          <a:xfrm>
            <a:off x="223157" y="3586955"/>
            <a:ext cx="1170627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Севостьянова Е.В. Системные механизмы формирования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коморбидности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у пациентов с соматической патологией: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дис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 … д-ра мед. наук: 3.3.3/Севостьянова Евгения Викторовна. – Новосибирск.,2023. – 316 с.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Rosina E,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Pezzani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L, Pezzoli L, et al. Atypical, Composite, or Blended Phenotypes: How Different Molecular Mechanisms Could Associate in Double-Diagnosed Patients. Genes (Basel). 2022 Jul 19;13(7):1275.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: 10.3390/genes13071275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Chiurazzi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P, Pirozzi F. Advances in understanding - genetic basis of intellectual disability. F1000Res. 2016 Apr 7;5:F1000 Faculty Rev-599.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: 10.12688/f1000research.7134.1.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I.-L. Mero, H.H. Mørk, Y. Sheng, A.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Blomhoff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et al. Homozygous KIDINS220 loss-of-function variants in fetuses with cerebral ventriculomegaly and limb contractures, Human Molecular Genetics, 01 October 2017, 26(19):3792–3796.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10.1093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hmg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/ddx263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Zhang K, Sun W, Liu Y,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Y,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et al. SINO Syndrome Causative KIDINS220/ARMS Gene Regulates Adipocyte Differentiation. Front. Cell Dev. Biol. 2021 March 4; 9:619475.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: 10.3389/fcell.2021.619475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ACGS Best Practice Guidelines for Variant Classification in Rare Disease 2024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B459D27-7D77-4071-8687-8480CE3278D3}"/>
              </a:ext>
            </a:extLst>
          </p:cNvPr>
          <p:cNvSpPr/>
          <p:nvPr/>
        </p:nvSpPr>
        <p:spPr>
          <a:xfrm>
            <a:off x="3339718" y="3110388"/>
            <a:ext cx="8589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00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1162</Words>
  <Application>Microsoft Office PowerPoint</Application>
  <PresentationFormat>Широкоэкранный</PresentationFormat>
  <Paragraphs>76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Verdana</vt:lpstr>
      <vt:lpstr>Wingdings</vt:lpstr>
      <vt:lpstr>Тема Office</vt:lpstr>
      <vt:lpstr>Коморбидность аутосомно-рецессивных заболеваний  с задержкой развития: клиническое наблюдение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Коморбидность аутосомно-рецессивных заболеваний  с задержкой развития: клиническое наблюдение</dc:title>
  <dc:creator>Ольга Сизякова</dc:creator>
  <cp:lastModifiedBy>Ольга Сизякова</cp:lastModifiedBy>
  <cp:revision>41</cp:revision>
  <dcterms:created xsi:type="dcterms:W3CDTF">2025-04-16T16:27:47Z</dcterms:created>
  <dcterms:modified xsi:type="dcterms:W3CDTF">2025-04-21T20:01:36Z</dcterms:modified>
</cp:coreProperties>
</file>